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E05C-C026-4185-BF90-6E36612550E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97318-2B1C-4791-A46E-BB1E43DA02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edough.com/distribution-channels-definition-types-functions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Product Differentiation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Meaning,Types,Advantages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Disadvantages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What Is Product Differentiation?</a:t>
            </a:r>
          </a:p>
          <a:p>
            <a:r>
              <a:rPr lang="en-US" dirty="0"/>
              <a:t>Product differentiation (or just differentiation) is a marketing process of differentiating an offering (product or service) from others in the market to make it more appealing to the target audience.</a:t>
            </a:r>
          </a:p>
          <a:p>
            <a:r>
              <a:rPr lang="en-US" dirty="0"/>
              <a:t>It involves defining the offering’s unique position in the market by explaining the unique benefit it provides to the target group. This may also be referred to pinpointing a unique selling proposition of the product to make it stand out from the crowd.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276600"/>
            <a:ext cx="7543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Product </a:t>
            </a:r>
            <a:r>
              <a:rPr lang="en-US" b="1" u="sng" dirty="0"/>
              <a:t>differentiation is important for the following reasons</a:t>
            </a:r>
            <a:r>
              <a:rPr lang="en-US" dirty="0"/>
              <a:t>:</a:t>
            </a:r>
          </a:p>
          <a:p>
            <a:r>
              <a:rPr lang="en-US" dirty="0"/>
              <a:t>Product differentiation translates the product attributes into benefits.</a:t>
            </a:r>
          </a:p>
          <a:p>
            <a:r>
              <a:rPr lang="en-US" dirty="0"/>
              <a:t>It answers the biggest question of the customers – </a:t>
            </a:r>
            <a:r>
              <a:rPr lang="en-US" b="1" dirty="0"/>
              <a:t>‘What’s in for me?’</a:t>
            </a:r>
            <a:r>
              <a:rPr lang="en-US" dirty="0"/>
              <a:t>.</a:t>
            </a:r>
          </a:p>
          <a:p>
            <a:r>
              <a:rPr lang="en-US" dirty="0"/>
              <a:t>It gives the customers a reason to purchase the brand’s product and repeat the purchase.</a:t>
            </a:r>
          </a:p>
          <a:p>
            <a:r>
              <a:rPr lang="en-US" dirty="0"/>
              <a:t>It increases the recall value of the product.</a:t>
            </a:r>
          </a:p>
          <a:p>
            <a:r>
              <a:rPr lang="en-US" dirty="0"/>
              <a:t>It increases brand loyalty and builds brand equity.</a:t>
            </a:r>
          </a:p>
          <a:p>
            <a:r>
              <a:rPr lang="en-US" dirty="0"/>
              <a:t>Attribute-based differentiation is important for the brand to defend their price from </a:t>
            </a:r>
            <a:r>
              <a:rPr lang="en-US" dirty="0" err="1"/>
              <a:t>levelling</a:t>
            </a:r>
            <a:r>
              <a:rPr lang="en-US" dirty="0"/>
              <a:t> down to the bottom part of the price spectrum.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33400"/>
            <a:ext cx="7696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Product Differentiation Types &amp; Factors</a:t>
            </a:r>
          </a:p>
          <a:p>
            <a:r>
              <a:rPr lang="en-US" dirty="0"/>
              <a:t>Differentiation depends on customer perception. It’s not how the brand sees its product, it is how the customer </a:t>
            </a:r>
            <a:r>
              <a:rPr lang="en-US" dirty="0" err="1"/>
              <a:t>recognises</a:t>
            </a:r>
            <a:r>
              <a:rPr lang="en-US" dirty="0"/>
              <a:t> the product. There are three types of product differentiation:</a:t>
            </a:r>
          </a:p>
          <a:p>
            <a:r>
              <a:rPr lang="en-US" b="1" dirty="0"/>
              <a:t>Horizontal differentiation:</a:t>
            </a:r>
            <a:r>
              <a:rPr lang="en-US" dirty="0"/>
              <a:t> Distinctions in products that cannot be evaluated in terms of quality. E.g.: Mineral water brands.</a:t>
            </a:r>
          </a:p>
          <a:p>
            <a:r>
              <a:rPr lang="en-US" b="1" dirty="0"/>
              <a:t>Vertical differentiation:</a:t>
            </a:r>
            <a:r>
              <a:rPr lang="en-US" dirty="0"/>
              <a:t> Distinctions in products that can be evaluated in terms of quality. It’s a case where it is possible to say that one good is better than the other.</a:t>
            </a:r>
          </a:p>
          <a:p>
            <a:r>
              <a:rPr lang="en-US" b="1" dirty="0"/>
              <a:t>Simple (or Mixed) differentiation:</a:t>
            </a:r>
            <a:r>
              <a:rPr lang="en-US" dirty="0"/>
              <a:t> Differentiation based on numerous characteristics.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3505200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A product can be differentiated based on:</a:t>
            </a:r>
          </a:p>
          <a:p>
            <a:r>
              <a:rPr lang="en-US" b="1" dirty="0"/>
              <a:t>Price:</a:t>
            </a:r>
            <a:r>
              <a:rPr lang="en-US" dirty="0"/>
              <a:t> The price is the most common determinant of which target group will be attracted to a brand’s product. It separates a premium product from economical products. Example: Zara’s products are considered premium products.</a:t>
            </a:r>
          </a:p>
          <a:p>
            <a:r>
              <a:rPr lang="en-US" b="1" dirty="0"/>
              <a:t>Features:</a:t>
            </a:r>
            <a:r>
              <a:rPr lang="en-US" dirty="0"/>
              <a:t> Features like size, shape, ingredients, origin, etc. differentiate products in the same price spectrum. They also help the brand to back their high pricing decisions.</a:t>
            </a:r>
          </a:p>
          <a:p>
            <a:r>
              <a:rPr lang="en-US" b="1" dirty="0"/>
              <a:t>Performance &amp; Quality:</a:t>
            </a:r>
            <a:r>
              <a:rPr lang="en-US" dirty="0"/>
              <a:t> A good quality product always stands out from standard quality products. Example: Duracell lasts 10 times longer than ordinary batteries.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09600"/>
            <a:ext cx="7239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Reliability:</a:t>
            </a:r>
            <a:r>
              <a:rPr lang="en-US" dirty="0"/>
              <a:t> Some products are known to be more reliable than others. That is, there is a less probability of them malfunctioning or failing within the given time period.</a:t>
            </a:r>
          </a:p>
          <a:p>
            <a:r>
              <a:rPr lang="en-US" b="1" dirty="0"/>
              <a:t>Looks:</a:t>
            </a:r>
            <a:r>
              <a:rPr lang="en-US" dirty="0"/>
              <a:t> Looks play a very important role in differentiating the product especially in the case of apparels and other luxury products.</a:t>
            </a:r>
          </a:p>
          <a:p>
            <a:r>
              <a:rPr lang="en-US" b="1" dirty="0"/>
              <a:t>Channels of Distribution</a:t>
            </a:r>
            <a:r>
              <a:rPr lang="en-US" b="1" dirty="0">
                <a:hlinkClick r:id="rId2"/>
              </a:rPr>
              <a:t>:</a:t>
            </a:r>
            <a:r>
              <a:rPr lang="en-US" dirty="0"/>
              <a:t> Channels of distribution also plays a vital role in differentiating a product from the competition. For example, Amway uses a selective distribution strategy to position itself as a quality brand.</a:t>
            </a:r>
          </a:p>
          <a:p>
            <a:r>
              <a:rPr lang="en-US" b="1" dirty="0"/>
              <a:t>Complexity:</a:t>
            </a:r>
            <a:r>
              <a:rPr lang="en-US" dirty="0"/>
              <a:t> The level of complexity of usage of a product plays a very important factor in differentiating products, especially in the technology industry.</a:t>
            </a:r>
          </a:p>
          <a:p>
            <a:r>
              <a:rPr lang="en-US" b="1" dirty="0"/>
              <a:t>Location:</a:t>
            </a:r>
            <a:r>
              <a:rPr lang="en-US" dirty="0"/>
              <a:t> Manufacturer’s location, brand’s home country, and retailers’ location play an important role in differentiating a product from its competitors.</a:t>
            </a:r>
          </a:p>
          <a:p>
            <a:r>
              <a:rPr lang="en-US" b="1" dirty="0"/>
              <a:t>Marketing efforts:</a:t>
            </a:r>
            <a:r>
              <a:rPr lang="en-US" dirty="0"/>
              <a:t> Marketing efforts give rise to the brand image which is a decent product differentiator. Other marketing efforts like sales promotion act as an add-on to differentiation strategy.</a:t>
            </a:r>
          </a:p>
          <a:p>
            <a:r>
              <a:rPr lang="en-US" b="1" dirty="0"/>
              <a:t>After-sale services:</a:t>
            </a:r>
            <a:r>
              <a:rPr lang="en-US" dirty="0"/>
              <a:t> Good after sale services make the customers have faith in the brand and make them differentiate it from others.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Examples of Simple Product Differentiation</a:t>
            </a:r>
          </a:p>
          <a:p>
            <a:r>
              <a:rPr lang="en-US" dirty="0"/>
              <a:t>Choosing an </a:t>
            </a:r>
            <a:r>
              <a:rPr lang="en-US" dirty="0" err="1"/>
              <a:t>iPhone</a:t>
            </a:r>
            <a:r>
              <a:rPr lang="en-US" dirty="0"/>
              <a:t> over an Android as the customer considers </a:t>
            </a:r>
            <a:r>
              <a:rPr lang="en-US" dirty="0" err="1"/>
              <a:t>iPhone</a:t>
            </a:r>
            <a:r>
              <a:rPr lang="en-US" dirty="0"/>
              <a:t> to be a status symbol and believes that it has an easier interface as compared to Android.</a:t>
            </a:r>
          </a:p>
          <a:p>
            <a:r>
              <a:rPr lang="en-US" dirty="0"/>
              <a:t>Choosing a Tag </a:t>
            </a:r>
            <a:r>
              <a:rPr lang="en-US" dirty="0" err="1"/>
              <a:t>Heuer</a:t>
            </a:r>
            <a:r>
              <a:rPr lang="en-US" dirty="0"/>
              <a:t> watch over Titan as the customer prefers a Swiss watchmaker. Plus, he believes that Tag </a:t>
            </a:r>
            <a:r>
              <a:rPr lang="en-US" dirty="0" err="1"/>
              <a:t>Heuer</a:t>
            </a:r>
            <a:r>
              <a:rPr lang="en-US" dirty="0"/>
              <a:t> is a better brand than Titan.</a:t>
            </a:r>
          </a:p>
          <a:p>
            <a:r>
              <a:rPr lang="en-US" dirty="0"/>
              <a:t>Choosing to order a product on Amazon than to visit </a:t>
            </a:r>
            <a:r>
              <a:rPr lang="en-US" dirty="0" err="1"/>
              <a:t>Walmart</a:t>
            </a:r>
            <a:r>
              <a:rPr lang="en-US" dirty="0"/>
              <a:t> as the customer doesn’t want to leave his house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2895600"/>
            <a:ext cx="6934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Examples of Horizontal Product Differentiation</a:t>
            </a:r>
          </a:p>
          <a:p>
            <a:r>
              <a:rPr lang="en-US" dirty="0"/>
              <a:t>Choosing between different mineral water brands. The customer doesn’t know the real difference but chooses one anyway.</a:t>
            </a:r>
          </a:p>
          <a:p>
            <a:r>
              <a:rPr lang="en-US" dirty="0"/>
              <a:t>Two ice-cream stalls selling similar ice-creams, but the customer chooses the one closer to them because s/he is indifferent between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4572000"/>
            <a:ext cx="6705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Examples of Vertical Product Differentiation</a:t>
            </a:r>
          </a:p>
          <a:p>
            <a:r>
              <a:rPr lang="en-US" dirty="0"/>
              <a:t>Intel i3 and Intel i5. The customer clearly knows the difference between the two and chooses one according to his preference.</a:t>
            </a:r>
          </a:p>
          <a:p>
            <a:r>
              <a:rPr lang="en-US" dirty="0"/>
              <a:t>Choosing Duracell over other batteries because the customer believes that it lasts longer.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06680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Advantages Of Product Differentiation</a:t>
            </a:r>
          </a:p>
          <a:p>
            <a:r>
              <a:rPr lang="en-US" dirty="0"/>
              <a:t>Besides being an imperative for survival in the competitive market, product differentiation has the following advantages:</a:t>
            </a:r>
          </a:p>
          <a:p>
            <a:r>
              <a:rPr lang="en-US" b="1" dirty="0"/>
              <a:t>Creates Value</a:t>
            </a:r>
            <a:r>
              <a:rPr lang="en-US" dirty="0"/>
              <a:t>: Product differentiation gives a reason to the customers to choose the brand over others.</a:t>
            </a:r>
          </a:p>
          <a:p>
            <a:r>
              <a:rPr lang="en-US" b="1" dirty="0"/>
              <a:t>Helps in defending high prices</a:t>
            </a:r>
            <a:r>
              <a:rPr lang="en-US" dirty="0"/>
              <a:t>: It helps the companies to give a reason why they charge a high price for their product.</a:t>
            </a:r>
          </a:p>
          <a:p>
            <a:r>
              <a:rPr lang="en-US" b="1" dirty="0"/>
              <a:t>Helps in non-price competition</a:t>
            </a:r>
            <a:r>
              <a:rPr lang="en-US" dirty="0"/>
              <a:t>: It allows the companies to compete in areas other than price.</a:t>
            </a:r>
          </a:p>
          <a:p>
            <a:r>
              <a:rPr lang="en-US" b="1" dirty="0"/>
              <a:t>Creates brand loyalty</a:t>
            </a:r>
            <a:r>
              <a:rPr lang="en-US" dirty="0"/>
              <a:t>: A successful differentiation strategy creates brand loyalty among the customers.</a:t>
            </a:r>
          </a:p>
          <a:p>
            <a:r>
              <a:rPr lang="en-US" b="1" dirty="0"/>
              <a:t>Creates a perception of no close substitutes</a:t>
            </a:r>
            <a:r>
              <a:rPr lang="en-US" dirty="0"/>
              <a:t>: A successful product differentiation strategy may create a perception among the customers that there isn’t any substitute available in the market.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762000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Disadvantages Of Product Differentiation</a:t>
            </a:r>
          </a:p>
          <a:p>
            <a:r>
              <a:rPr lang="en-US" b="1" dirty="0"/>
              <a:t>Added pressure on the manufacturers:</a:t>
            </a:r>
            <a:r>
              <a:rPr lang="en-US" dirty="0"/>
              <a:t> Product differentiation adds a substantial amount of pressure on the manufacturers to decide which attribute could turn out to be the USP for that product.</a:t>
            </a:r>
          </a:p>
          <a:p>
            <a:r>
              <a:rPr lang="en-US" b="1" dirty="0"/>
              <a:t>Can increase prices: </a:t>
            </a:r>
            <a:r>
              <a:rPr lang="en-US" dirty="0"/>
              <a:t>Sometimes, differentiating a product adds to the production and marketing costs which can be transferred to the end-users.</a:t>
            </a:r>
          </a:p>
          <a:p>
            <a:r>
              <a:rPr lang="en-US" b="1" dirty="0"/>
              <a:t>Increased Revenue Not Guaranteed:</a:t>
            </a:r>
            <a:r>
              <a:rPr lang="en-US" dirty="0"/>
              <a:t> Product differentiation doesn’t guarantee more sales and more revenue as a business can even fail in predicting whether the customer would appreciate the USP or not.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451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Product Differentiation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Differentiation</dc:title>
  <dc:creator>hcl</dc:creator>
  <cp:lastModifiedBy>hcl</cp:lastModifiedBy>
  <cp:revision>2</cp:revision>
  <dcterms:created xsi:type="dcterms:W3CDTF">2023-03-29T04:42:23Z</dcterms:created>
  <dcterms:modified xsi:type="dcterms:W3CDTF">2023-03-29T04:53:33Z</dcterms:modified>
</cp:coreProperties>
</file>